
<file path=[Content_Types].xml><?xml version="1.0" encoding="utf-8"?>
<Types xmlns="http://schemas.openxmlformats.org/package/2006/content-types">
  <Default Extension="bin" ContentType="application/vnd.openxmlformats-officedocument.oleObject"/>
  <Default Extension="png" ContentType="image/png"/>
  <Default Extension="rels" ContentType="application/vnd.openxmlformats-package.relationships+xml"/>
  <Default Extension="svg" ContentType="image/svg+xml"/>
  <Default Extension="wav" ContentType="audio/x-wav"/>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handoutMasterIdLst>
    <p:handoutMasterId r:id="rId11"/>
  </p:handoutMasterIdLst>
  <p:sldIdLst>
    <p:sldId id="272" r:id="rId2"/>
    <p:sldId id="282" r:id="rId3"/>
    <p:sldId id="273" r:id="rId4"/>
    <p:sldId id="268" r:id="rId5"/>
    <p:sldId id="278" r:id="rId6"/>
    <p:sldId id="283" r:id="rId7"/>
    <p:sldId id="284" r:id="rId8"/>
    <p:sldId id="28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D1D8B7"/>
    <a:srgbClr val="A09D79"/>
    <a:srgbClr val="AD5C4D"/>
    <a:srgbClr val="543E35"/>
    <a:srgbClr val="637700"/>
    <a:srgbClr val="FFF4ED"/>
    <a:srgbClr val="5E6A76"/>
    <a:srgbClr val="000000"/>
    <a:srgbClr val="F8F3F0"/>
    <a:srgbClr val="D7D1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30"/>
  </p:normalViewPr>
  <p:slideViewPr>
    <p:cSldViewPr snapToGrid="0">
      <p:cViewPr varScale="1">
        <p:scale>
          <a:sx n="86" d="100"/>
          <a:sy n="86" d="100"/>
        </p:scale>
        <p:origin x="562" y="48"/>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notesViewPr>
    <p:cSldViewPr snapToGrid="0">
      <p:cViewPr varScale="1">
        <p:scale>
          <a:sx n="58" d="100"/>
          <a:sy n="58" d="100"/>
        </p:scale>
        <p:origin x="324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2/4/2023</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audio1.wav>
</file>

<file path=ppt/media/image1.png>
</file>

<file path=ppt/media/image2.png>
</file>

<file path=ppt/media/image3.svg>
</file>

<file path=ppt/media/image4.png>
</file>

<file path=ppt/media/image5.png>
</file>

<file path=ppt/media/image6.png>
</file>

<file path=ppt/media/image7.png>
</file>

<file path=ppt/media/image8.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2/4/2023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2</a:t>
            </a:fld>
            <a:endParaRPr lang="en-US" dirty="0"/>
          </a:p>
        </p:txBody>
      </p:sp>
    </p:spTree>
    <p:extLst>
      <p:ext uri="{BB962C8B-B14F-4D97-AF65-F5344CB8AC3E}">
        <p14:creationId xmlns:p14="http://schemas.microsoft.com/office/powerpoint/2010/main" val="1204218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3</a:t>
            </a:fld>
            <a:endParaRPr lang="en-US" dirty="0"/>
          </a:p>
        </p:txBody>
      </p:sp>
    </p:spTree>
    <p:extLst>
      <p:ext uri="{BB962C8B-B14F-4D97-AF65-F5344CB8AC3E}">
        <p14:creationId xmlns:p14="http://schemas.microsoft.com/office/powerpoint/2010/main" val="29157298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4</a:t>
            </a:fld>
            <a:endParaRPr lang="en-US" dirty="0"/>
          </a:p>
        </p:txBody>
      </p:sp>
    </p:spTree>
    <p:extLst>
      <p:ext uri="{BB962C8B-B14F-4D97-AF65-F5344CB8AC3E}">
        <p14:creationId xmlns:p14="http://schemas.microsoft.com/office/powerpoint/2010/main" val="31507074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image" Target="../media/image3.svg"/></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3" name="Freeform: Shape 22">
            <a:extLst>
              <a:ext uri="{FF2B5EF4-FFF2-40B4-BE49-F238E27FC236}">
                <a16:creationId xmlns:a16="http://schemas.microsoft.com/office/drawing/2014/main" id="{84B8E19A-569B-855B-EBF8-C02F2998ABC8}"/>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727954463"/>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3325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1976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20626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899277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p:nvPr>
        </p:nvSpPr>
        <p:spPr>
          <a:xfrm>
            <a:off x="63325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p:nvPr>
        </p:nvSpPr>
        <p:spPr>
          <a:xfrm>
            <a:off x="341976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p:nvPr>
        </p:nvSpPr>
        <p:spPr>
          <a:xfrm>
            <a:off x="620626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p:nvPr>
        </p:nvSpPr>
        <p:spPr>
          <a:xfrm>
            <a:off x="899277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Tree>
    <p:extLst>
      <p:ext uri="{BB962C8B-B14F-4D97-AF65-F5344CB8AC3E}">
        <p14:creationId xmlns:p14="http://schemas.microsoft.com/office/powerpoint/2010/main" val="1704908538"/>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Tree>
    <p:extLst>
      <p:ext uri="{BB962C8B-B14F-4D97-AF65-F5344CB8AC3E}">
        <p14:creationId xmlns:p14="http://schemas.microsoft.com/office/powerpoint/2010/main" val="3021782729"/>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35000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576072" y="355701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576072" y="399592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cxnSp>
        <p:nvCxnSpPr>
          <p:cNvPr id="10" name="Straight Connector 9">
            <a:extLst>
              <a:ext uri="{FF2B5EF4-FFF2-40B4-BE49-F238E27FC236}">
                <a16:creationId xmlns:a16="http://schemas.microsoft.com/office/drawing/2014/main" id="{D6E0E53F-80E4-D83A-8BC2-C22ED75540F5}"/>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292722"/>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478231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p:nvPr>
        </p:nvSpPr>
        <p:spPr>
          <a:xfrm>
            <a:off x="8860536" y="1911096"/>
            <a:ext cx="2944368"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3" name="Straight Connector 32">
            <a:extLst>
              <a:ext uri="{FF2B5EF4-FFF2-40B4-BE49-F238E27FC236}">
                <a16:creationId xmlns:a16="http://schemas.microsoft.com/office/drawing/2014/main" id="{E90718B6-F0C0-E7EE-D41F-B5CE6A11D72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8627085"/>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430A716-DF40-A710-4FC7-CCCA4BD957F8}"/>
              </a:ext>
            </a:extLst>
          </p:cNvPr>
          <p:cNvSpPr/>
          <p:nvPr userDrawn="1"/>
        </p:nvSpPr>
        <p:spPr>
          <a:xfrm>
            <a:off x="6323595" y="0"/>
            <a:ext cx="5868404" cy="6164034"/>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
        <p:nvSpPr>
          <p:cNvPr id="48" name="Freeform: Shape 47">
            <a:extLst>
              <a:ext uri="{FF2B5EF4-FFF2-40B4-BE49-F238E27FC236}">
                <a16:creationId xmlns:a16="http://schemas.microsoft.com/office/drawing/2014/main" id="{EACA9FF1-6A56-9028-20F7-293A5DAC2547}"/>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336919098"/>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BC3B985-E244-9B94-5C9B-8ED7DCD699F7}"/>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70432"/>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57158466"/>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2FAB7-6DDF-86AA-6FF5-4EBD6234F2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1361742389"/>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436417406"/>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2788521"/>
            <a:ext cx="6229530" cy="1325563"/>
          </a:xfrm>
        </p:spPr>
        <p:txBody>
          <a:bodyPr/>
          <a:lstStyle>
            <a:lvl1pPr algn="ct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Freeform: Shape 24">
            <a:extLst>
              <a:ext uri="{FF2B5EF4-FFF2-40B4-BE49-F238E27FC236}">
                <a16:creationId xmlns:a16="http://schemas.microsoft.com/office/drawing/2014/main" id="{070813B7-403A-9A3E-5E5C-44C1680DE4C3}"/>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829372813"/>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6502620" cy="676656"/>
          </a:xfrm>
        </p:spPr>
        <p:txBody>
          <a:bodyPr anchor="b"/>
          <a:lstStyle>
            <a:lvl1pPr>
              <a:defRPr sz="4800"/>
            </a:lvl1pPr>
          </a:lstStyle>
          <a:p>
            <a:r>
              <a:rPr lang="en-US" dirty="0"/>
              <a:t>click to edit master title style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8" descr="Shape, circle&#10;&#10;Description automatically generated">
            <a:extLst>
              <a:ext uri="{FF2B5EF4-FFF2-40B4-BE49-F238E27FC236}">
                <a16:creationId xmlns:a16="http://schemas.microsoft.com/office/drawing/2014/main" id="{B5ED90D1-D640-D115-6711-35DE812FC014}"/>
              </a:ext>
            </a:extLst>
          </p:cNvPr>
          <p:cNvPicPr>
            <a:picLocks noChangeAspect="1"/>
          </p:cNvPicPr>
          <p:nvPr userDrawn="1"/>
        </p:nvPicPr>
        <p:blipFill rotWithShape="1">
          <a:blip r:embed="rId3">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6"/>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D6B97A1A-D605-738D-8C08-D97B3BBB5274}"/>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3078480"/>
            <a:ext cx="4840641" cy="1773555"/>
          </a:xfrm>
        </p:spPr>
        <p:txBody>
          <a:bodyPr anchor="b"/>
          <a:lstStyle>
            <a:lvl1pPr>
              <a:defRPr sz="60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05721041-CFF4-58F6-F8DE-DFDCD6CC6303}"/>
              </a:ext>
            </a:extLst>
          </p:cNvPr>
          <p:cNvSpPr>
            <a:spLocks noGrp="1"/>
          </p:cNvSpPr>
          <p:nvPr>
            <p:ph type="body" idx="1"/>
          </p:nvPr>
        </p:nvSpPr>
        <p:spPr>
          <a:xfrm>
            <a:off x="2560320" y="4852035"/>
            <a:ext cx="4840641" cy="551411"/>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Freeform: Shape 18">
            <a:extLst>
              <a:ext uri="{FF2B5EF4-FFF2-40B4-BE49-F238E27FC236}">
                <a16:creationId xmlns:a16="http://schemas.microsoft.com/office/drawing/2014/main" id="{1CC49F1D-4E95-A334-0DE1-5115637E40AF}"/>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223444060"/>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41332740"/>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10515600"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0094665"/>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pic>
        <p:nvPicPr>
          <p:cNvPr id="26" name="Graphic 25">
            <a:extLst>
              <a:ext uri="{FF2B5EF4-FFF2-40B4-BE49-F238E27FC236}">
                <a16:creationId xmlns:a16="http://schemas.microsoft.com/office/drawing/2014/main" id="{9A083F98-8E0D-14F8-CA40-D0B5AB8037E2}"/>
              </a:ext>
            </a:extLst>
          </p:cNvPr>
          <p:cNvPicPr>
            <a:picLocks noChangeAspect="1"/>
          </p:cNvPicPr>
          <p:nvPr userDrawn="1"/>
        </p:nvPicPr>
        <p:blipFill>
          <a:blip r:embed="rId3">
            <a:alphaModFix/>
            <a:extLst>
              <a:ext uri="{96DAC541-7B7A-43D3-8B79-37D633B846F1}">
                <asvg:svgBlip xmlns:asvg="http://schemas.microsoft.com/office/drawing/2016/SVG/main" r:embed="rId4"/>
              </a:ext>
            </a:extLst>
          </a:blip>
          <a:stretch>
            <a:fillRect/>
          </a:stretch>
        </p:blipFill>
        <p:spPr>
          <a:xfrm>
            <a:off x="1411582" y="447749"/>
            <a:ext cx="2330685" cy="1898712"/>
          </a:xfrm>
          <a:prstGeom prst="rect">
            <a:avLst/>
          </a:prstGeom>
        </p:spPr>
      </p:pic>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p:nvPr>
        </p:nvSpPr>
        <p:spPr>
          <a:xfrm>
            <a:off x="3278188" y="2740025"/>
            <a:ext cx="5688012" cy="2028825"/>
          </a:xfrm>
        </p:spPr>
        <p:txBody>
          <a:bodyPr>
            <a:normAutofit/>
          </a:bodyPr>
          <a:lstStyle>
            <a:lvl1pPr marL="0" indent="0" algn="ctr">
              <a:lnSpc>
                <a:spcPct val="100000"/>
              </a:lnSpc>
              <a:spcBef>
                <a:spcPts val="0"/>
              </a:spcBef>
              <a:buNone/>
              <a:defRPr sz="2400"/>
            </a:lvl1pPr>
          </a:lstStyle>
          <a:p>
            <a:pPr lvl="0"/>
            <a:r>
              <a:rPr lang="en-US"/>
              <a:t>Click to edit Master text styles</a:t>
            </a:r>
          </a:p>
        </p:txBody>
      </p:sp>
      <p:sp>
        <p:nvSpPr>
          <p:cNvPr id="2" name="Title 1">
            <a:extLst>
              <a:ext uri="{FF2B5EF4-FFF2-40B4-BE49-F238E27FC236}">
                <a16:creationId xmlns:a16="http://schemas.microsoft.com/office/drawing/2014/main" id="{867817C7-4A09-9188-0BD5-838E3AD61F1A}"/>
              </a:ext>
            </a:extLst>
          </p:cNvPr>
          <p:cNvSpPr>
            <a:spLocks noGrp="1"/>
          </p:cNvSpPr>
          <p:nvPr>
            <p:ph type="title"/>
          </p:nvPr>
        </p:nvSpPr>
        <p:spPr>
          <a:xfrm>
            <a:off x="838200" y="1901952"/>
            <a:ext cx="10515600" cy="466344"/>
          </a:xfrm>
        </p:spPr>
        <p:txBody>
          <a:bodyPr/>
          <a:lstStyle>
            <a:lvl1pPr algn="ctr">
              <a:defRPr sz="2400" cap="all" baseline="0">
                <a:latin typeface="Gill Sans Nova" panose="020B0602020104020203" pitchFamily="34" charset="0"/>
              </a:defRPr>
            </a:lvl1pPr>
          </a:lstStyle>
          <a:p>
            <a:r>
              <a:rPr lang="en-US"/>
              <a:t>Click to edit Master title style</a:t>
            </a:r>
            <a:endParaRPr lang="en-US" dirty="0"/>
          </a:p>
        </p:txBody>
      </p:sp>
      <p:sp>
        <p:nvSpPr>
          <p:cNvPr id="22" name="Freeform: Shape 21">
            <a:extLst>
              <a:ext uri="{FF2B5EF4-FFF2-40B4-BE49-F238E27FC236}">
                <a16:creationId xmlns:a16="http://schemas.microsoft.com/office/drawing/2014/main" id="{83712F38-4391-A499-56E2-8F095A506D08}"/>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429611174"/>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8" name="Freeform: Shape 27">
            <a:extLst>
              <a:ext uri="{FF2B5EF4-FFF2-40B4-BE49-F238E27FC236}">
                <a16:creationId xmlns:a16="http://schemas.microsoft.com/office/drawing/2014/main" id="{B1BA04E2-C77D-D0F1-EC03-2F832DFA5498}"/>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7786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4412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43493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926040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8" name="Freeform: Shape 17">
            <a:extLst>
              <a:ext uri="{FF2B5EF4-FFF2-40B4-BE49-F238E27FC236}">
                <a16:creationId xmlns:a16="http://schemas.microsoft.com/office/drawing/2014/main" id="{F0A8F0DB-3D3D-DC0F-84AC-4386B58AD6E5}"/>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830715435"/>
      </p:ext>
    </p:extLst>
  </p:cSld>
  <p:clrMapOvr>
    <a:masterClrMapping/>
  </p:clrMapOvr>
  <mc:AlternateContent xmlns:mc="http://schemas.openxmlformats.org/markup-compatibility/2006">
    <mc:Choice xmlns:p14="http://schemas.microsoft.com/office/powerpoint/2010/main" Requires="p14">
      <p:transition p14:dur="10">
        <p:sndAc>
          <p:stSnd>
            <p:snd r:embed="rId1" name="arrow.wav"/>
          </p:stSnd>
        </p:sndAc>
      </p:transition>
    </mc:Choice>
    <mc:Fallback>
      <p:transition>
        <p:sndAc>
          <p:stSnd>
            <p:snd r:embed="rId1" name="arrow.wav"/>
          </p:stSnd>
        </p:sndAc>
      </p:transition>
    </mc:Fallback>
  </mc:AlternateContent>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mc:AlternateContent xmlns:mc="http://schemas.openxmlformats.org/markup-compatibility/2006">
    <mc:Choice xmlns:p14="http://schemas.microsoft.com/office/powerpoint/2010/main" Requires="p14">
      <p:transition p14:dur="10">
        <p:sndAc>
          <p:stSnd>
            <p:snd r:embed="rId20" name="arrow.wav"/>
          </p:stSnd>
        </p:sndAc>
      </p:transition>
    </mc:Choice>
    <mc:Fallback>
      <p:transition>
        <p:sndAc>
          <p:stSnd>
            <p:snd r:embed="rId20" name="arrow.wav"/>
          </p:stSnd>
        </p:sndAc>
      </p:transition>
    </mc:Fallback>
  </mc:AlternateConten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8.wmf"/><Relationship Id="rId4" Type="http://schemas.openxmlformats.org/officeDocument/2006/relationships/oleObject" Target="../embeddings/oleObject1.bin"/></Relationships>
</file>

<file path=ppt/slides/_rels/slide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a:xfrm>
            <a:off x="585927" y="0"/>
            <a:ext cx="11150354" cy="1313895"/>
          </a:xfrm>
        </p:spPr>
        <p:txBody>
          <a:bodyPr/>
          <a:lstStyle/>
          <a:p>
            <a:r>
              <a:rPr lang="en-US" dirty="0"/>
              <a:t>Web Development Project</a:t>
            </a:r>
          </a:p>
        </p:txBody>
      </p:sp>
      <p:sp>
        <p:nvSpPr>
          <p:cNvPr id="6" name="TextBox 5">
            <a:extLst>
              <a:ext uri="{FF2B5EF4-FFF2-40B4-BE49-F238E27FC236}">
                <a16:creationId xmlns:a16="http://schemas.microsoft.com/office/drawing/2014/main" id="{CF60223F-9272-1463-485F-91B5ED9C36E1}"/>
              </a:ext>
            </a:extLst>
          </p:cNvPr>
          <p:cNvSpPr txBox="1"/>
          <p:nvPr/>
        </p:nvSpPr>
        <p:spPr>
          <a:xfrm>
            <a:off x="3249227" y="1313895"/>
            <a:ext cx="6995604" cy="584775"/>
          </a:xfrm>
          <a:prstGeom prst="rect">
            <a:avLst/>
          </a:prstGeom>
          <a:noFill/>
        </p:spPr>
        <p:txBody>
          <a:bodyPr wrap="square" rtlCol="0">
            <a:spAutoFit/>
          </a:bodyPr>
          <a:lstStyle/>
          <a:p>
            <a:r>
              <a:rPr lang="en-US" sz="3200" dirty="0"/>
              <a:t>E-Commerce Site E-Trades</a:t>
            </a:r>
          </a:p>
        </p:txBody>
      </p:sp>
      <p:sp>
        <p:nvSpPr>
          <p:cNvPr id="7" name="TextBox 6">
            <a:extLst>
              <a:ext uri="{FF2B5EF4-FFF2-40B4-BE49-F238E27FC236}">
                <a16:creationId xmlns:a16="http://schemas.microsoft.com/office/drawing/2014/main" id="{63311F04-AF8C-750C-6E21-EDC464DCE8CF}"/>
              </a:ext>
            </a:extLst>
          </p:cNvPr>
          <p:cNvSpPr txBox="1"/>
          <p:nvPr/>
        </p:nvSpPr>
        <p:spPr>
          <a:xfrm>
            <a:off x="719093" y="5810579"/>
            <a:ext cx="4234648" cy="964367"/>
          </a:xfrm>
          <a:prstGeom prst="rect">
            <a:avLst/>
          </a:prstGeom>
          <a:noFill/>
        </p:spPr>
        <p:txBody>
          <a:bodyPr wrap="square" rtlCol="0">
            <a:spAutoFit/>
          </a:bodyPr>
          <a:lstStyle/>
          <a:p>
            <a:r>
              <a:rPr lang="en-US" b="1" dirty="0">
                <a:solidFill>
                  <a:srgbClr val="4D5156"/>
                </a:solidFill>
                <a:latin typeface="arial" panose="020B0604020202020204" pitchFamily="34" charset="0"/>
              </a:rPr>
              <a:t>Developed By Adarsh Tamang</a:t>
            </a:r>
          </a:p>
          <a:p>
            <a:endParaRPr lang="en-US" b="1" baseline="30000" dirty="0">
              <a:solidFill>
                <a:srgbClr val="4D5156"/>
              </a:solidFill>
              <a:latin typeface="arial" panose="020B0604020202020204" pitchFamily="34" charset="0"/>
            </a:endParaRPr>
          </a:p>
          <a:p>
            <a:r>
              <a:rPr lang="en-US" sz="4000" b="1" baseline="30000" dirty="0">
                <a:solidFill>
                  <a:srgbClr val="4D5156"/>
                </a:solidFill>
                <a:latin typeface="arial" panose="020B0604020202020204" pitchFamily="34" charset="0"/>
              </a:rPr>
              <a:t>BCA 1st Semester</a:t>
            </a:r>
          </a:p>
        </p:txBody>
      </p:sp>
      <p:sp>
        <p:nvSpPr>
          <p:cNvPr id="8" name="TextBox 7">
            <a:extLst>
              <a:ext uri="{FF2B5EF4-FFF2-40B4-BE49-F238E27FC236}">
                <a16:creationId xmlns:a16="http://schemas.microsoft.com/office/drawing/2014/main" id="{E61C3503-4C7F-7965-687A-ED1ED761F1E1}"/>
              </a:ext>
            </a:extLst>
          </p:cNvPr>
          <p:cNvSpPr txBox="1"/>
          <p:nvPr/>
        </p:nvSpPr>
        <p:spPr>
          <a:xfrm>
            <a:off x="8566951" y="5810579"/>
            <a:ext cx="3338004" cy="584775"/>
          </a:xfrm>
          <a:prstGeom prst="rect">
            <a:avLst/>
          </a:prstGeom>
          <a:noFill/>
        </p:spPr>
        <p:txBody>
          <a:bodyPr wrap="square" rtlCol="0">
            <a:spAutoFit/>
          </a:bodyPr>
          <a:lstStyle/>
          <a:p>
            <a:r>
              <a:rPr lang="en-US" sz="3200" b="1" dirty="0" err="1"/>
              <a:t>DivyaGyanCollege</a:t>
            </a:r>
            <a:endParaRPr lang="en-US" sz="3200" b="1" dirty="0"/>
          </a:p>
        </p:txBody>
      </p:sp>
      <p:pic>
        <p:nvPicPr>
          <p:cNvPr id="4" name="Picture 3">
            <a:extLst>
              <a:ext uri="{FF2B5EF4-FFF2-40B4-BE49-F238E27FC236}">
                <a16:creationId xmlns:a16="http://schemas.microsoft.com/office/drawing/2014/main" id="{D801055C-8584-774F-2671-A7200DB9A384}"/>
              </a:ext>
            </a:extLst>
          </p:cNvPr>
          <p:cNvPicPr>
            <a:picLocks noChangeAspect="1"/>
          </p:cNvPicPr>
          <p:nvPr/>
        </p:nvPicPr>
        <p:blipFill>
          <a:blip r:embed="rId2"/>
          <a:stretch>
            <a:fillRect/>
          </a:stretch>
        </p:blipFill>
        <p:spPr>
          <a:xfrm>
            <a:off x="2153325" y="1313895"/>
            <a:ext cx="7092283" cy="5309998"/>
          </a:xfrm>
          <a:prstGeom prst="rect">
            <a:avLst/>
          </a:prstGeom>
        </p:spPr>
      </p:pic>
    </p:spTree>
    <p:extLst>
      <p:ext uri="{BB962C8B-B14F-4D97-AF65-F5344CB8AC3E}">
        <p14:creationId xmlns:p14="http://schemas.microsoft.com/office/powerpoint/2010/main" val="41753650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DCEF7A4-F6C5-225D-84BD-666DB6B441D4}"/>
              </a:ext>
            </a:extLst>
          </p:cNvPr>
          <p:cNvSpPr txBox="1"/>
          <p:nvPr/>
        </p:nvSpPr>
        <p:spPr>
          <a:xfrm>
            <a:off x="2947387" y="177553"/>
            <a:ext cx="5477522" cy="1015663"/>
          </a:xfrm>
          <a:prstGeom prst="rect">
            <a:avLst/>
          </a:prstGeom>
          <a:noFill/>
        </p:spPr>
        <p:txBody>
          <a:bodyPr wrap="square" rtlCol="0">
            <a:spAutoFit/>
          </a:bodyPr>
          <a:lstStyle/>
          <a:p>
            <a:r>
              <a:rPr lang="en-US" sz="6000" b="1" dirty="0"/>
              <a:t> Introduction</a:t>
            </a:r>
          </a:p>
        </p:txBody>
      </p:sp>
      <p:sp>
        <p:nvSpPr>
          <p:cNvPr id="7" name="TextBox 6">
            <a:extLst>
              <a:ext uri="{FF2B5EF4-FFF2-40B4-BE49-F238E27FC236}">
                <a16:creationId xmlns:a16="http://schemas.microsoft.com/office/drawing/2014/main" id="{31013328-C4F8-F6F6-B2E3-5D326595736F}"/>
              </a:ext>
            </a:extLst>
          </p:cNvPr>
          <p:cNvSpPr txBox="1"/>
          <p:nvPr/>
        </p:nvSpPr>
        <p:spPr>
          <a:xfrm>
            <a:off x="266330" y="1944210"/>
            <a:ext cx="10298097" cy="5447645"/>
          </a:xfrm>
          <a:prstGeom prst="rect">
            <a:avLst/>
          </a:prstGeom>
          <a:noFill/>
        </p:spPr>
        <p:txBody>
          <a:bodyPr wrap="square" rtlCol="0">
            <a:spAutoFit/>
          </a:bodyPr>
          <a:lstStyle/>
          <a:p>
            <a:pPr algn="just"/>
            <a:r>
              <a:rPr lang="en-US" sz="4000" b="1" dirty="0">
                <a:solidFill>
                  <a:schemeClr val="tx1">
                    <a:lumMod val="50000"/>
                  </a:schemeClr>
                </a:solidFill>
              </a:rPr>
              <a:t>What is E-commerce ?</a:t>
            </a:r>
          </a:p>
          <a:p>
            <a:pPr algn="just"/>
            <a:endParaRPr lang="en-US" sz="2800" dirty="0"/>
          </a:p>
          <a:p>
            <a:pPr marL="457200" indent="-457200" algn="just">
              <a:buFont typeface="Wingdings" panose="05000000000000000000" pitchFamily="2" charset="2"/>
              <a:buChar char="v"/>
            </a:pPr>
            <a:r>
              <a:rPr lang="en-US" sz="2800" b="0" i="0" dirty="0">
                <a:solidFill>
                  <a:schemeClr val="tx1">
                    <a:lumMod val="75000"/>
                  </a:schemeClr>
                </a:solidFill>
                <a:effectLst/>
                <a:latin typeface="Söhne"/>
              </a:rPr>
              <a:t>E-commerce refers to the buying and selling of goods and services over the internet, with the help of websites and online marketplaces.</a:t>
            </a:r>
          </a:p>
          <a:p>
            <a:pPr marL="457200" indent="-457200" algn="just">
              <a:buFont typeface="Wingdings" panose="05000000000000000000" pitchFamily="2" charset="2"/>
              <a:buChar char="v"/>
            </a:pPr>
            <a:r>
              <a:rPr lang="en-US" sz="2800" b="0" i="0" dirty="0">
                <a:solidFill>
                  <a:schemeClr val="tx1">
                    <a:lumMod val="75000"/>
                  </a:schemeClr>
                </a:solidFill>
                <a:effectLst/>
                <a:latin typeface="Söhne"/>
              </a:rPr>
              <a:t>E-commerce has revolutionized traditional retail by offering consumers more convenience, greater selection, and lower prices.</a:t>
            </a:r>
          </a:p>
          <a:p>
            <a:pPr marL="457200" indent="-457200" algn="just">
              <a:buFont typeface="Wingdings" panose="05000000000000000000" pitchFamily="2" charset="2"/>
              <a:buChar char="v"/>
            </a:pPr>
            <a:r>
              <a:rPr lang="en-US" sz="2800" b="0" i="0" dirty="0">
                <a:solidFill>
                  <a:schemeClr val="tx1">
                    <a:lumMod val="75000"/>
                  </a:schemeClr>
                </a:solidFill>
                <a:effectLst/>
                <a:latin typeface="Söhne"/>
              </a:rPr>
              <a:t>The transaction is processed online, and the purchased goods or services are either delivered physically to the customer or provided electronically.</a:t>
            </a:r>
            <a:endParaRPr lang="en-US" sz="2800" dirty="0">
              <a:solidFill>
                <a:schemeClr val="tx1">
                  <a:lumMod val="75000"/>
                </a:schemeClr>
              </a:solidFill>
            </a:endParaRPr>
          </a:p>
          <a:p>
            <a:pPr algn="just"/>
            <a:endParaRPr lang="en-US" sz="2800" dirty="0"/>
          </a:p>
          <a:p>
            <a:pPr algn="just"/>
            <a:endParaRPr lang="en-US" sz="2800" dirty="0"/>
          </a:p>
        </p:txBody>
      </p:sp>
      <p:pic>
        <p:nvPicPr>
          <p:cNvPr id="3" name="Picture 2">
            <a:extLst>
              <a:ext uri="{FF2B5EF4-FFF2-40B4-BE49-F238E27FC236}">
                <a16:creationId xmlns:a16="http://schemas.microsoft.com/office/drawing/2014/main" id="{1C6AF52E-43B5-972F-8A98-21EC12257238}"/>
              </a:ext>
            </a:extLst>
          </p:cNvPr>
          <p:cNvPicPr>
            <a:picLocks noChangeAspect="1"/>
          </p:cNvPicPr>
          <p:nvPr/>
        </p:nvPicPr>
        <p:blipFill>
          <a:blip r:embed="rId4"/>
          <a:stretch>
            <a:fillRect/>
          </a:stretch>
        </p:blipFill>
        <p:spPr>
          <a:xfrm>
            <a:off x="8070822" y="177553"/>
            <a:ext cx="4121178" cy="2725445"/>
          </a:xfrm>
          <a:prstGeom prst="rect">
            <a:avLst/>
          </a:prstGeom>
        </p:spPr>
      </p:pic>
    </p:spTree>
    <p:extLst>
      <p:ext uri="{BB962C8B-B14F-4D97-AF65-F5344CB8AC3E}">
        <p14:creationId xmlns:p14="http://schemas.microsoft.com/office/powerpoint/2010/main" val="2137983215"/>
      </p:ext>
    </p:extLst>
  </p:cSld>
  <p:clrMapOvr>
    <a:masterClrMapping/>
  </p:clrMapOvr>
  <mc:AlternateContent xmlns:mc="http://schemas.openxmlformats.org/markup-compatibility/2006">
    <mc:Choice xmlns:p14="http://schemas.microsoft.com/office/powerpoint/2010/main" Requires="p14">
      <p:transition p14:dur="10">
        <p:sndAc>
          <p:stSnd>
            <p:snd r:embed="rId3" name="arrow.wav"/>
          </p:stSnd>
        </p:sndAc>
      </p:transition>
    </mc:Choice>
    <mc:Fallback>
      <p:transition>
        <p:sndAc>
          <p:stSnd>
            <p:snd r:embed="rId3" name="arrow.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DCEF7A4-F6C5-225D-84BD-666DB6B441D4}"/>
              </a:ext>
            </a:extLst>
          </p:cNvPr>
          <p:cNvSpPr txBox="1"/>
          <p:nvPr/>
        </p:nvSpPr>
        <p:spPr>
          <a:xfrm>
            <a:off x="2547891" y="177553"/>
            <a:ext cx="5877018" cy="1015663"/>
          </a:xfrm>
          <a:prstGeom prst="rect">
            <a:avLst/>
          </a:prstGeom>
          <a:noFill/>
        </p:spPr>
        <p:txBody>
          <a:bodyPr wrap="square" rtlCol="0">
            <a:spAutoFit/>
          </a:bodyPr>
          <a:lstStyle/>
          <a:p>
            <a:r>
              <a:rPr lang="en-US" sz="6000" b="1" dirty="0"/>
              <a:t>Technology Used</a:t>
            </a:r>
          </a:p>
        </p:txBody>
      </p:sp>
      <p:sp>
        <p:nvSpPr>
          <p:cNvPr id="7" name="TextBox 6">
            <a:extLst>
              <a:ext uri="{FF2B5EF4-FFF2-40B4-BE49-F238E27FC236}">
                <a16:creationId xmlns:a16="http://schemas.microsoft.com/office/drawing/2014/main" id="{31013328-C4F8-F6F6-B2E3-5D326595736F}"/>
              </a:ext>
            </a:extLst>
          </p:cNvPr>
          <p:cNvSpPr txBox="1"/>
          <p:nvPr/>
        </p:nvSpPr>
        <p:spPr>
          <a:xfrm>
            <a:off x="883327" y="1269507"/>
            <a:ext cx="8948691" cy="3170099"/>
          </a:xfrm>
          <a:prstGeom prst="rect">
            <a:avLst/>
          </a:prstGeom>
          <a:noFill/>
        </p:spPr>
        <p:txBody>
          <a:bodyPr wrap="square" rtlCol="0">
            <a:spAutoFit/>
          </a:bodyPr>
          <a:lstStyle/>
          <a:p>
            <a:pPr marL="285750" indent="-285750" algn="just">
              <a:buFont typeface="Wingdings" panose="05000000000000000000" pitchFamily="2" charset="2"/>
              <a:buChar char="v"/>
            </a:pPr>
            <a:r>
              <a:rPr lang="en-US" sz="4000" dirty="0"/>
              <a:t>JAVASCRIPT</a:t>
            </a:r>
          </a:p>
          <a:p>
            <a:pPr marL="285750" indent="-285750" algn="just">
              <a:buFont typeface="Wingdings" panose="05000000000000000000" pitchFamily="2" charset="2"/>
              <a:buChar char="v"/>
            </a:pPr>
            <a:r>
              <a:rPr lang="en-US" sz="4000" dirty="0"/>
              <a:t>HTML</a:t>
            </a:r>
          </a:p>
          <a:p>
            <a:pPr marL="285750" indent="-285750" algn="just">
              <a:buFont typeface="Wingdings" panose="05000000000000000000" pitchFamily="2" charset="2"/>
              <a:buChar char="v"/>
            </a:pPr>
            <a:r>
              <a:rPr lang="en-US" sz="4000" dirty="0"/>
              <a:t>CSS</a:t>
            </a:r>
          </a:p>
          <a:p>
            <a:pPr marL="285750" indent="-285750" algn="just">
              <a:buFont typeface="Wingdings" panose="05000000000000000000" pitchFamily="2" charset="2"/>
              <a:buChar char="v"/>
            </a:pPr>
            <a:endParaRPr lang="en-US" sz="4000" dirty="0"/>
          </a:p>
          <a:p>
            <a:pPr marL="285750" indent="-285750" algn="just">
              <a:buFont typeface="Wingdings" panose="05000000000000000000" pitchFamily="2" charset="2"/>
              <a:buChar char="v"/>
            </a:pPr>
            <a:endParaRPr lang="en-US" sz="4000" dirty="0"/>
          </a:p>
        </p:txBody>
      </p:sp>
      <p:sp>
        <p:nvSpPr>
          <p:cNvPr id="8" name="TextBox 7">
            <a:extLst>
              <a:ext uri="{FF2B5EF4-FFF2-40B4-BE49-F238E27FC236}">
                <a16:creationId xmlns:a16="http://schemas.microsoft.com/office/drawing/2014/main" id="{50A7CDCC-689A-21AC-3151-0733C55F2F8C}"/>
              </a:ext>
            </a:extLst>
          </p:cNvPr>
          <p:cNvSpPr txBox="1"/>
          <p:nvPr/>
        </p:nvSpPr>
        <p:spPr>
          <a:xfrm>
            <a:off x="3160450" y="2947386"/>
            <a:ext cx="5122416" cy="1015663"/>
          </a:xfrm>
          <a:prstGeom prst="rect">
            <a:avLst/>
          </a:prstGeom>
          <a:noFill/>
        </p:spPr>
        <p:txBody>
          <a:bodyPr wrap="square" rtlCol="0">
            <a:spAutoFit/>
          </a:bodyPr>
          <a:lstStyle/>
          <a:p>
            <a:r>
              <a:rPr lang="en-US" sz="6000" b="1" dirty="0"/>
              <a:t>Tools</a:t>
            </a:r>
          </a:p>
        </p:txBody>
      </p:sp>
      <p:sp>
        <p:nvSpPr>
          <p:cNvPr id="9" name="TextBox 8">
            <a:extLst>
              <a:ext uri="{FF2B5EF4-FFF2-40B4-BE49-F238E27FC236}">
                <a16:creationId xmlns:a16="http://schemas.microsoft.com/office/drawing/2014/main" id="{130A7653-2EE5-D9E4-A8D1-9804217DE6EB}"/>
              </a:ext>
            </a:extLst>
          </p:cNvPr>
          <p:cNvSpPr txBox="1"/>
          <p:nvPr/>
        </p:nvSpPr>
        <p:spPr>
          <a:xfrm>
            <a:off x="883327" y="4252404"/>
            <a:ext cx="4838331" cy="707886"/>
          </a:xfrm>
          <a:prstGeom prst="rect">
            <a:avLst/>
          </a:prstGeom>
          <a:noFill/>
        </p:spPr>
        <p:txBody>
          <a:bodyPr wrap="square" rtlCol="0">
            <a:spAutoFit/>
          </a:bodyPr>
          <a:lstStyle/>
          <a:p>
            <a:pPr marL="285750" indent="-285750">
              <a:buFont typeface="Wingdings" panose="05000000000000000000" pitchFamily="2" charset="2"/>
              <a:buChar char="v"/>
            </a:pPr>
            <a:r>
              <a:rPr lang="en-US" sz="4000" dirty="0"/>
              <a:t>VS CODE</a:t>
            </a:r>
          </a:p>
        </p:txBody>
      </p:sp>
      <p:pic>
        <p:nvPicPr>
          <p:cNvPr id="3" name="Picture 2">
            <a:extLst>
              <a:ext uri="{FF2B5EF4-FFF2-40B4-BE49-F238E27FC236}">
                <a16:creationId xmlns:a16="http://schemas.microsoft.com/office/drawing/2014/main" id="{7BA9BEC1-8131-0180-DB36-154B42E0F34C}"/>
              </a:ext>
            </a:extLst>
          </p:cNvPr>
          <p:cNvPicPr>
            <a:picLocks noChangeAspect="1"/>
          </p:cNvPicPr>
          <p:nvPr/>
        </p:nvPicPr>
        <p:blipFill>
          <a:blip r:embed="rId4"/>
          <a:stretch>
            <a:fillRect/>
          </a:stretch>
        </p:blipFill>
        <p:spPr>
          <a:xfrm>
            <a:off x="6383045" y="177553"/>
            <a:ext cx="5592449" cy="3251447"/>
          </a:xfrm>
          <a:prstGeom prst="rect">
            <a:avLst/>
          </a:prstGeom>
        </p:spPr>
      </p:pic>
      <p:pic>
        <p:nvPicPr>
          <p:cNvPr id="5" name="Picture 4">
            <a:extLst>
              <a:ext uri="{FF2B5EF4-FFF2-40B4-BE49-F238E27FC236}">
                <a16:creationId xmlns:a16="http://schemas.microsoft.com/office/drawing/2014/main" id="{0D1C09CE-1086-A3F5-E80C-CB20B4315C1A}"/>
              </a:ext>
            </a:extLst>
          </p:cNvPr>
          <p:cNvPicPr>
            <a:picLocks noChangeAspect="1"/>
          </p:cNvPicPr>
          <p:nvPr/>
        </p:nvPicPr>
        <p:blipFill>
          <a:blip r:embed="rId5"/>
          <a:stretch>
            <a:fillRect/>
          </a:stretch>
        </p:blipFill>
        <p:spPr>
          <a:xfrm>
            <a:off x="6383046" y="3855823"/>
            <a:ext cx="4065972" cy="2407975"/>
          </a:xfrm>
          <a:prstGeom prst="rect">
            <a:avLst/>
          </a:prstGeom>
        </p:spPr>
      </p:pic>
    </p:spTree>
    <p:extLst>
      <p:ext uri="{BB962C8B-B14F-4D97-AF65-F5344CB8AC3E}">
        <p14:creationId xmlns:p14="http://schemas.microsoft.com/office/powerpoint/2010/main" val="3474133943"/>
      </p:ext>
    </p:extLst>
  </p:cSld>
  <p:clrMapOvr>
    <a:masterClrMapping/>
  </p:clrMapOvr>
  <mc:AlternateContent xmlns:mc="http://schemas.openxmlformats.org/markup-compatibility/2006">
    <mc:Choice xmlns:p14="http://schemas.microsoft.com/office/powerpoint/2010/main" Requires="p14">
      <p:transition p14:dur="10">
        <p:sndAc>
          <p:stSnd>
            <p:snd r:embed="rId3" name="arrow.wav"/>
          </p:stSnd>
        </p:sndAc>
      </p:transition>
    </mc:Choice>
    <mc:Fallback>
      <p:transition>
        <p:sndAc>
          <p:stSnd>
            <p:snd r:embed="rId3" name="arrow.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F50689-D84C-7977-0A2B-2F0FFFB2014E}"/>
              </a:ext>
            </a:extLst>
          </p:cNvPr>
          <p:cNvSpPr>
            <a:spLocks noGrp="1"/>
          </p:cNvSpPr>
          <p:nvPr>
            <p:ph type="body" idx="1"/>
          </p:nvPr>
        </p:nvSpPr>
        <p:spPr/>
        <p:txBody>
          <a:bodyPr>
            <a:normAutofit/>
          </a:bodyPr>
          <a:lstStyle/>
          <a:p>
            <a:r>
              <a:rPr lang="en-US" dirty="0"/>
              <a:t> </a:t>
            </a:r>
          </a:p>
        </p:txBody>
      </p:sp>
      <p:graphicFrame>
        <p:nvGraphicFramePr>
          <p:cNvPr id="18" name="Object 17">
            <a:extLst>
              <a:ext uri="{FF2B5EF4-FFF2-40B4-BE49-F238E27FC236}">
                <a16:creationId xmlns:a16="http://schemas.microsoft.com/office/drawing/2014/main" id="{FC804DEA-90A3-61A7-E0D4-8EE346072C3F}"/>
              </a:ext>
            </a:extLst>
          </p:cNvPr>
          <p:cNvGraphicFramePr>
            <a:graphicFrameLocks noChangeAspect="1"/>
          </p:cNvGraphicFramePr>
          <p:nvPr>
            <p:extLst>
              <p:ext uri="{D42A27DB-BD31-4B8C-83A1-F6EECF244321}">
                <p14:modId xmlns:p14="http://schemas.microsoft.com/office/powerpoint/2010/main" val="2900289683"/>
              </p:ext>
            </p:extLst>
          </p:nvPr>
        </p:nvGraphicFramePr>
        <p:xfrm>
          <a:off x="3425039" y="1911096"/>
          <a:ext cx="3961182" cy="3295037"/>
        </p:xfrm>
        <a:graphic>
          <a:graphicData uri="http://schemas.openxmlformats.org/presentationml/2006/ole">
            <mc:AlternateContent xmlns:mc="http://schemas.openxmlformats.org/markup-compatibility/2006">
              <mc:Choice xmlns:v="urn:schemas-microsoft-com:vml" Requires="v">
                <p:oleObj name="Packager Shell Object" showAsIcon="1" r:id="rId4" imgW="528840" imgH="439560" progId="Package">
                  <p:embed/>
                </p:oleObj>
              </mc:Choice>
              <mc:Fallback>
                <p:oleObj name="Packager Shell Object" showAsIcon="1" r:id="rId4" imgW="528840" imgH="439560" progId="Package">
                  <p:embed/>
                  <p:pic>
                    <p:nvPicPr>
                      <p:cNvPr id="0" name=""/>
                      <p:cNvPicPr/>
                      <p:nvPr/>
                    </p:nvPicPr>
                    <p:blipFill>
                      <a:blip r:embed="rId5"/>
                      <a:stretch>
                        <a:fillRect/>
                      </a:stretch>
                    </p:blipFill>
                    <p:spPr>
                      <a:xfrm>
                        <a:off x="3425039" y="1911096"/>
                        <a:ext cx="3961182" cy="3295037"/>
                      </a:xfrm>
                      <a:prstGeom prst="rect">
                        <a:avLst/>
                      </a:prstGeom>
                    </p:spPr>
                  </p:pic>
                </p:oleObj>
              </mc:Fallback>
            </mc:AlternateContent>
          </a:graphicData>
        </a:graphic>
      </p:graphicFrame>
      <p:sp>
        <p:nvSpPr>
          <p:cNvPr id="19" name="TextBox 18">
            <a:extLst>
              <a:ext uri="{FF2B5EF4-FFF2-40B4-BE49-F238E27FC236}">
                <a16:creationId xmlns:a16="http://schemas.microsoft.com/office/drawing/2014/main" id="{94AC51CE-F70C-60ED-EC78-39DD9E96CB63}"/>
              </a:ext>
            </a:extLst>
          </p:cNvPr>
          <p:cNvSpPr txBox="1"/>
          <p:nvPr/>
        </p:nvSpPr>
        <p:spPr>
          <a:xfrm>
            <a:off x="1731145" y="221942"/>
            <a:ext cx="8939813" cy="1015663"/>
          </a:xfrm>
          <a:prstGeom prst="rect">
            <a:avLst/>
          </a:prstGeom>
          <a:noFill/>
        </p:spPr>
        <p:txBody>
          <a:bodyPr wrap="square" rtlCol="0">
            <a:spAutoFit/>
          </a:bodyPr>
          <a:lstStyle/>
          <a:p>
            <a:r>
              <a:rPr lang="en-US" sz="6000" b="1" dirty="0"/>
              <a:t>     Figma Design Of Website</a:t>
            </a:r>
          </a:p>
        </p:txBody>
      </p:sp>
    </p:spTree>
    <p:extLst>
      <p:ext uri="{BB962C8B-B14F-4D97-AF65-F5344CB8AC3E}">
        <p14:creationId xmlns:p14="http://schemas.microsoft.com/office/powerpoint/2010/main" val="2759600390"/>
      </p:ext>
    </p:extLst>
  </p:cSld>
  <p:clrMapOvr>
    <a:masterClrMapping/>
  </p:clrMapOvr>
  <mc:AlternateContent xmlns:mc="http://schemas.openxmlformats.org/markup-compatibility/2006">
    <mc:Choice xmlns:p14="http://schemas.microsoft.com/office/powerpoint/2010/main" Requires="p14">
      <p:transition p14:dur="10">
        <p:sndAc>
          <p:stSnd>
            <p:snd r:embed="rId3" name="arrow.wav"/>
          </p:stSnd>
        </p:sndAc>
      </p:transition>
    </mc:Choice>
    <mc:Fallback>
      <p:transition>
        <p:sndAc>
          <p:stSnd>
            <p:snd r:embed="rId3" name="arrow.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6C844B-68E7-BC91-2389-E7023E3B19BA}"/>
              </a:ext>
            </a:extLst>
          </p:cNvPr>
          <p:cNvSpPr txBox="1"/>
          <p:nvPr/>
        </p:nvSpPr>
        <p:spPr>
          <a:xfrm>
            <a:off x="2352583" y="257452"/>
            <a:ext cx="7377343" cy="1015663"/>
          </a:xfrm>
          <a:prstGeom prst="rect">
            <a:avLst/>
          </a:prstGeom>
          <a:noFill/>
        </p:spPr>
        <p:txBody>
          <a:bodyPr wrap="square" rtlCol="0">
            <a:spAutoFit/>
          </a:bodyPr>
          <a:lstStyle/>
          <a:p>
            <a:r>
              <a:rPr lang="en-US" sz="6000" b="1" dirty="0"/>
              <a:t>Objective Of Project</a:t>
            </a:r>
          </a:p>
        </p:txBody>
      </p:sp>
      <p:sp>
        <p:nvSpPr>
          <p:cNvPr id="6" name="TextBox 5">
            <a:extLst>
              <a:ext uri="{FF2B5EF4-FFF2-40B4-BE49-F238E27FC236}">
                <a16:creationId xmlns:a16="http://schemas.microsoft.com/office/drawing/2014/main" id="{6245A554-93EA-5988-AD23-97CF5041A8D5}"/>
              </a:ext>
            </a:extLst>
          </p:cNvPr>
          <p:cNvSpPr txBox="1"/>
          <p:nvPr/>
        </p:nvSpPr>
        <p:spPr>
          <a:xfrm>
            <a:off x="0" y="1526959"/>
            <a:ext cx="11825055" cy="5324535"/>
          </a:xfrm>
          <a:prstGeom prst="rect">
            <a:avLst/>
          </a:prstGeom>
          <a:noFill/>
        </p:spPr>
        <p:txBody>
          <a:bodyPr wrap="square" rtlCol="0">
            <a:spAutoFit/>
          </a:bodyPr>
          <a:lstStyle/>
          <a:p>
            <a:pPr marL="285750" indent="-285750" algn="l">
              <a:buFont typeface="Wingdings" panose="05000000000000000000" pitchFamily="2" charset="2"/>
              <a:buChar char="v"/>
            </a:pPr>
            <a:r>
              <a:rPr lang="en-US" sz="2000" dirty="0">
                <a:solidFill>
                  <a:schemeClr val="bg2">
                    <a:lumMod val="25000"/>
                  </a:schemeClr>
                </a:solidFill>
              </a:rPr>
              <a:t> T</a:t>
            </a:r>
            <a:r>
              <a:rPr lang="en-US" sz="2000" b="0" i="0" dirty="0">
                <a:solidFill>
                  <a:schemeClr val="bg2">
                    <a:lumMod val="25000"/>
                  </a:schemeClr>
                </a:solidFill>
                <a:effectLst/>
                <a:latin typeface="Söhne"/>
              </a:rPr>
              <a:t>o increase sales and revenue for the business. </a:t>
            </a:r>
          </a:p>
          <a:p>
            <a:pPr marL="285750" indent="-285750" algn="l">
              <a:buFont typeface="Wingdings" panose="05000000000000000000" pitchFamily="2" charset="2"/>
              <a:buChar char="v"/>
            </a:pPr>
            <a:r>
              <a:rPr lang="en-US" sz="2000" b="0" i="0" dirty="0">
                <a:solidFill>
                  <a:schemeClr val="bg2">
                    <a:lumMod val="25000"/>
                  </a:schemeClr>
                </a:solidFill>
                <a:effectLst/>
                <a:latin typeface="Söhne"/>
              </a:rPr>
              <a:t>To reach a wider audience and sell more products or services throw E-commerce.</a:t>
            </a:r>
          </a:p>
          <a:p>
            <a:pPr marL="285750" indent="-285750" algn="l">
              <a:buFont typeface="Wingdings" panose="05000000000000000000" pitchFamily="2" charset="2"/>
              <a:buChar char="v"/>
            </a:pPr>
            <a:r>
              <a:rPr lang="en-US" sz="2000" b="0" i="0" dirty="0">
                <a:solidFill>
                  <a:schemeClr val="bg2">
                    <a:lumMod val="25000"/>
                  </a:schemeClr>
                </a:solidFill>
                <a:effectLst/>
                <a:latin typeface="Söhne"/>
              </a:rPr>
              <a:t> To expand their reach beyond their local market and reach customers from all over the world.</a:t>
            </a:r>
          </a:p>
          <a:p>
            <a:pPr marL="285750" indent="-285750">
              <a:buFont typeface="Wingdings" panose="05000000000000000000" pitchFamily="2" charset="2"/>
              <a:buChar char="v"/>
            </a:pPr>
            <a:r>
              <a:rPr lang="en-US" sz="2000" dirty="0">
                <a:solidFill>
                  <a:schemeClr val="bg2">
                    <a:lumMod val="25000"/>
                  </a:schemeClr>
                </a:solidFill>
                <a:latin typeface="Söhne"/>
              </a:rPr>
              <a:t>To</a:t>
            </a:r>
            <a:r>
              <a:rPr lang="en-US" sz="2000" b="0" i="0" dirty="0">
                <a:solidFill>
                  <a:schemeClr val="bg2">
                    <a:lumMod val="25000"/>
                  </a:schemeClr>
                </a:solidFill>
                <a:effectLst/>
                <a:latin typeface="Söhne"/>
              </a:rPr>
              <a:t> provide customers with a seamless and convenient shopping experience, making it easier for  purchase.</a:t>
            </a:r>
          </a:p>
          <a:p>
            <a:pPr marL="285750" indent="-285750" algn="l">
              <a:buFont typeface="Wingdings" panose="05000000000000000000" pitchFamily="2" charset="2"/>
              <a:buChar char="v"/>
            </a:pPr>
            <a:r>
              <a:rPr lang="en-US" sz="2000" dirty="0">
                <a:solidFill>
                  <a:schemeClr val="bg2">
                    <a:lumMod val="25000"/>
                  </a:schemeClr>
                </a:solidFill>
                <a:latin typeface="Söhne"/>
              </a:rPr>
              <a:t>To</a:t>
            </a:r>
            <a:r>
              <a:rPr lang="en-US" sz="2000" b="0" i="0" dirty="0">
                <a:solidFill>
                  <a:schemeClr val="bg2">
                    <a:lumMod val="25000"/>
                  </a:schemeClr>
                </a:solidFill>
                <a:effectLst/>
                <a:latin typeface="Söhne"/>
              </a:rPr>
              <a:t> automate many aspects of the sales process, including inventory management, order fulfillment, and payment processing whice save time and reduce costs for the business.</a:t>
            </a:r>
          </a:p>
          <a:p>
            <a:pPr marL="285750" indent="-285750" algn="l">
              <a:buFont typeface="Wingdings" panose="05000000000000000000" pitchFamily="2" charset="2"/>
              <a:buChar char="v"/>
            </a:pPr>
            <a:r>
              <a:rPr lang="en-US" sz="2000" dirty="0">
                <a:solidFill>
                  <a:schemeClr val="bg2">
                    <a:lumMod val="25000"/>
                  </a:schemeClr>
                </a:solidFill>
                <a:latin typeface="Söhne"/>
              </a:rPr>
              <a:t>To</a:t>
            </a:r>
            <a:r>
              <a:rPr lang="en-US" sz="2000" b="0" i="0" dirty="0">
                <a:solidFill>
                  <a:schemeClr val="bg2">
                    <a:lumMod val="25000"/>
                  </a:schemeClr>
                </a:solidFill>
                <a:effectLst/>
                <a:latin typeface="Söhne"/>
              </a:rPr>
              <a:t> building brand awareness and establishing a business's online presence. By offering valuable information and high-quality products.</a:t>
            </a:r>
          </a:p>
          <a:p>
            <a:pPr marL="285750" indent="-285750">
              <a:buFont typeface="Wingdings" panose="05000000000000000000" pitchFamily="2" charset="2"/>
              <a:buChar char="v"/>
            </a:pPr>
            <a:r>
              <a:rPr lang="en-US" sz="2000" dirty="0">
                <a:solidFill>
                  <a:schemeClr val="bg2">
                    <a:lumMod val="25000"/>
                  </a:schemeClr>
                </a:solidFill>
                <a:latin typeface="Söhne"/>
              </a:rPr>
              <a:t>To</a:t>
            </a:r>
            <a:r>
              <a:rPr lang="en-US" sz="2000" b="0" i="0" dirty="0">
                <a:solidFill>
                  <a:schemeClr val="bg2">
                    <a:lumMod val="25000"/>
                  </a:schemeClr>
                </a:solidFill>
                <a:effectLst/>
                <a:latin typeface="Söhne"/>
              </a:rPr>
              <a:t> collect valuable data about customer behavior, such as their purchase history, search patterns, and online habits . Whice can be used to improve the customer experience and make business decisions.</a:t>
            </a:r>
          </a:p>
          <a:p>
            <a:pPr marL="285750" indent="-285750" algn="l">
              <a:buFont typeface="Wingdings" panose="05000000000000000000" pitchFamily="2" charset="2"/>
              <a:buChar char="v"/>
            </a:pPr>
            <a:r>
              <a:rPr lang="en-US" sz="2000" dirty="0">
                <a:solidFill>
                  <a:schemeClr val="bg2">
                    <a:lumMod val="25000"/>
                  </a:schemeClr>
                </a:solidFill>
                <a:latin typeface="Söhne"/>
              </a:rPr>
              <a:t>To</a:t>
            </a:r>
            <a:r>
              <a:rPr lang="en-US" sz="2000" b="0" i="0" dirty="0">
                <a:solidFill>
                  <a:schemeClr val="bg2">
                    <a:lumMod val="25000"/>
                  </a:schemeClr>
                </a:solidFill>
                <a:effectLst/>
                <a:latin typeface="Söhne"/>
              </a:rPr>
              <a:t> makes it easier for customers to access products and services, even if they are not able to physically visit a store. </a:t>
            </a:r>
          </a:p>
          <a:p>
            <a:pPr marL="285750" indent="-285750" algn="l">
              <a:buFont typeface="Wingdings" panose="05000000000000000000" pitchFamily="2" charset="2"/>
              <a:buChar char="v"/>
            </a:pPr>
            <a:r>
              <a:rPr lang="en-US" sz="2000" dirty="0">
                <a:solidFill>
                  <a:schemeClr val="bg2">
                    <a:lumMod val="25000"/>
                  </a:schemeClr>
                </a:solidFill>
                <a:latin typeface="Söhne"/>
              </a:rPr>
              <a:t>To</a:t>
            </a:r>
            <a:r>
              <a:rPr lang="en-US" sz="2000" b="0" i="0" dirty="0">
                <a:solidFill>
                  <a:schemeClr val="bg2">
                    <a:lumMod val="25000"/>
                  </a:schemeClr>
                </a:solidFill>
                <a:effectLst/>
                <a:latin typeface="Söhne"/>
              </a:rPr>
              <a:t> reducing the need for physical retail space, e-commerce websites can help businesses save money on rent, utilities, and other overhead costs.</a:t>
            </a:r>
          </a:p>
          <a:p>
            <a:pPr marL="285750" indent="-285750" algn="l">
              <a:buFont typeface="Wingdings" panose="05000000000000000000" pitchFamily="2" charset="2"/>
              <a:buChar char="v"/>
            </a:pPr>
            <a:r>
              <a:rPr lang="en-US" sz="2000" dirty="0">
                <a:solidFill>
                  <a:schemeClr val="bg2">
                    <a:lumMod val="25000"/>
                  </a:schemeClr>
                </a:solidFill>
                <a:latin typeface="Söhne"/>
              </a:rPr>
              <a:t>To </a:t>
            </a:r>
            <a:r>
              <a:rPr lang="en-US" sz="2000" b="0" i="0" dirty="0">
                <a:solidFill>
                  <a:schemeClr val="bg2">
                    <a:lumMod val="25000"/>
                  </a:schemeClr>
                </a:solidFill>
                <a:effectLst/>
                <a:latin typeface="Söhne"/>
              </a:rPr>
              <a:t>automate many manual processes, reducing the need for manual labor and cutting costs.</a:t>
            </a:r>
          </a:p>
          <a:p>
            <a:pPr marL="285750" indent="-285750" algn="l">
              <a:buFont typeface="Wingdings" panose="05000000000000000000" pitchFamily="2" charset="2"/>
              <a:buChar char="v"/>
            </a:pPr>
            <a:endParaRPr lang="en-US" sz="2000" b="0" i="0" dirty="0">
              <a:solidFill>
                <a:schemeClr val="bg2">
                  <a:lumMod val="25000"/>
                </a:schemeClr>
              </a:solidFill>
              <a:effectLst/>
              <a:latin typeface="Söhne"/>
            </a:endParaRPr>
          </a:p>
          <a:p>
            <a:pPr algn="just"/>
            <a:endParaRPr lang="en-US" sz="2000" dirty="0">
              <a:solidFill>
                <a:schemeClr val="bg2">
                  <a:lumMod val="25000"/>
                </a:schemeClr>
              </a:solidFill>
            </a:endParaRPr>
          </a:p>
        </p:txBody>
      </p:sp>
    </p:spTree>
    <p:extLst>
      <p:ext uri="{BB962C8B-B14F-4D97-AF65-F5344CB8AC3E}">
        <p14:creationId xmlns:p14="http://schemas.microsoft.com/office/powerpoint/2010/main" val="520000563"/>
      </p:ext>
    </p:extLst>
  </p:cSld>
  <p:clrMapOvr>
    <a:masterClrMapping/>
  </p:clrMapOvr>
  <mc:AlternateContent xmlns:mc="http://schemas.openxmlformats.org/markup-compatibility/2006">
    <mc:Choice xmlns:p14="http://schemas.microsoft.com/office/powerpoint/2010/main" Requires="p14">
      <p:transition p14:dur="10">
        <p:sndAc>
          <p:stSnd>
            <p:snd r:embed="rId2" name="arrow.wav"/>
          </p:stSnd>
        </p:sndAc>
      </p:transition>
    </mc:Choice>
    <mc:Fallback>
      <p:transition>
        <p:sndAc>
          <p:stSnd>
            <p:snd r:embed="rId2" name="arrow.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6C844B-68E7-BC91-2389-E7023E3B19BA}"/>
              </a:ext>
            </a:extLst>
          </p:cNvPr>
          <p:cNvSpPr txBox="1"/>
          <p:nvPr/>
        </p:nvSpPr>
        <p:spPr>
          <a:xfrm>
            <a:off x="2352583" y="257453"/>
            <a:ext cx="6729273" cy="707886"/>
          </a:xfrm>
          <a:prstGeom prst="rect">
            <a:avLst/>
          </a:prstGeom>
          <a:noFill/>
        </p:spPr>
        <p:txBody>
          <a:bodyPr wrap="square" rtlCol="0">
            <a:spAutoFit/>
          </a:bodyPr>
          <a:lstStyle/>
          <a:p>
            <a:r>
              <a:rPr lang="en-US" sz="4000" b="1" dirty="0"/>
              <a:t> Future Enhancement</a:t>
            </a:r>
          </a:p>
        </p:txBody>
      </p:sp>
      <p:sp>
        <p:nvSpPr>
          <p:cNvPr id="6" name="TextBox 5">
            <a:extLst>
              <a:ext uri="{FF2B5EF4-FFF2-40B4-BE49-F238E27FC236}">
                <a16:creationId xmlns:a16="http://schemas.microsoft.com/office/drawing/2014/main" id="{6245A554-93EA-5988-AD23-97CF5041A8D5}"/>
              </a:ext>
            </a:extLst>
          </p:cNvPr>
          <p:cNvSpPr txBox="1"/>
          <p:nvPr/>
        </p:nvSpPr>
        <p:spPr>
          <a:xfrm>
            <a:off x="0" y="1740023"/>
            <a:ext cx="11825056" cy="646331"/>
          </a:xfrm>
          <a:prstGeom prst="rect">
            <a:avLst/>
          </a:prstGeom>
          <a:noFill/>
        </p:spPr>
        <p:txBody>
          <a:bodyPr wrap="square" rtlCol="0">
            <a:spAutoFit/>
          </a:bodyPr>
          <a:lstStyle/>
          <a:p>
            <a:pPr algn="l"/>
            <a:r>
              <a:rPr lang="en-US" b="0" i="0" dirty="0">
                <a:solidFill>
                  <a:schemeClr val="bg2">
                    <a:lumMod val="25000"/>
                  </a:schemeClr>
                </a:solidFill>
                <a:effectLst/>
                <a:latin typeface="Söhne"/>
              </a:rPr>
              <a:t>The future of e-commerce is rapidly evolving, and new technologies are being developed to enhance the online shopping experience. Some potential future enhancements for e-commerce websites include:</a:t>
            </a:r>
            <a:endParaRPr lang="en-US" dirty="0">
              <a:solidFill>
                <a:schemeClr val="bg2">
                  <a:lumMod val="25000"/>
                </a:schemeClr>
              </a:solidFill>
            </a:endParaRPr>
          </a:p>
        </p:txBody>
      </p:sp>
      <p:sp>
        <p:nvSpPr>
          <p:cNvPr id="9" name="TextBox 8">
            <a:extLst>
              <a:ext uri="{FF2B5EF4-FFF2-40B4-BE49-F238E27FC236}">
                <a16:creationId xmlns:a16="http://schemas.microsoft.com/office/drawing/2014/main" id="{2B712B4D-94EA-099A-C5EB-3AFB229F1C38}"/>
              </a:ext>
            </a:extLst>
          </p:cNvPr>
          <p:cNvSpPr txBox="1"/>
          <p:nvPr/>
        </p:nvSpPr>
        <p:spPr>
          <a:xfrm>
            <a:off x="177553" y="2769833"/>
            <a:ext cx="9099612" cy="3970318"/>
          </a:xfrm>
          <a:prstGeom prst="rect">
            <a:avLst/>
          </a:prstGeom>
          <a:noFill/>
        </p:spPr>
        <p:txBody>
          <a:bodyPr wrap="square" rtlCol="0">
            <a:spAutoFit/>
          </a:bodyPr>
          <a:lstStyle/>
          <a:p>
            <a:pPr marL="285750" indent="-285750" algn="just">
              <a:buFont typeface="Wingdings" panose="05000000000000000000" pitchFamily="2" charset="2"/>
              <a:buChar char="v"/>
            </a:pPr>
            <a:r>
              <a:rPr lang="en-US" b="0" i="0" dirty="0">
                <a:solidFill>
                  <a:schemeClr val="bg2">
                    <a:lumMod val="25000"/>
                  </a:schemeClr>
                </a:solidFill>
                <a:effectLst/>
                <a:latin typeface="Söhne"/>
              </a:rPr>
              <a:t> AI and ML algorithms can be used to personalize the shopping experience for customers by recommending products based on their browsing history and purchase history.</a:t>
            </a:r>
          </a:p>
          <a:p>
            <a:pPr marL="285750" indent="-285750" algn="just">
              <a:buFont typeface="Wingdings" panose="05000000000000000000" pitchFamily="2" charset="2"/>
              <a:buChar char="v"/>
            </a:pPr>
            <a:r>
              <a:rPr lang="en-US" b="0" i="0" dirty="0">
                <a:solidFill>
                  <a:schemeClr val="bg2">
                    <a:lumMod val="25000"/>
                  </a:schemeClr>
                </a:solidFill>
                <a:effectLst/>
                <a:latin typeface="Söhne"/>
              </a:rPr>
              <a:t>VR technologies can be used to create immersive shopping experiences, allowing customers to try on clothes or see how furniture would look in their homes.</a:t>
            </a:r>
          </a:p>
          <a:p>
            <a:pPr marL="285750" indent="-285750" algn="just">
              <a:buFont typeface="Wingdings" panose="05000000000000000000" pitchFamily="2" charset="2"/>
              <a:buChar char="v"/>
            </a:pPr>
            <a:r>
              <a:rPr lang="en-US" b="0" i="0" dirty="0">
                <a:solidFill>
                  <a:schemeClr val="bg2">
                    <a:lumMod val="25000"/>
                  </a:schemeClr>
                </a:solidFill>
                <a:effectLst/>
                <a:latin typeface="Söhne"/>
              </a:rPr>
              <a:t> Chatbots and voice assistants can be used to provide 24hrs customer support and improve the overall shopping experience.</a:t>
            </a:r>
          </a:p>
          <a:p>
            <a:pPr marL="285750" indent="-285750" algn="just">
              <a:buFont typeface="Wingdings" panose="05000000000000000000" pitchFamily="2" charset="2"/>
              <a:buChar char="v"/>
            </a:pPr>
            <a:r>
              <a:rPr lang="en-US" b="0" i="0" dirty="0">
                <a:solidFill>
                  <a:schemeClr val="bg2">
                    <a:lumMod val="25000"/>
                  </a:schemeClr>
                </a:solidFill>
                <a:effectLst/>
                <a:latin typeface="Söhne"/>
              </a:rPr>
              <a:t>The advent of 5G networks and edge computing can provide faster and more reliable online shopping experiences.</a:t>
            </a:r>
          </a:p>
          <a:p>
            <a:pPr marL="285750" indent="-285750" algn="just">
              <a:buFont typeface="Wingdings" panose="05000000000000000000" pitchFamily="2" charset="2"/>
              <a:buChar char="v"/>
            </a:pPr>
            <a:r>
              <a:rPr lang="en-US" b="0" i="0" dirty="0">
                <a:solidFill>
                  <a:schemeClr val="bg2">
                    <a:lumMod val="25000"/>
                  </a:schemeClr>
                </a:solidFill>
                <a:effectLst/>
                <a:latin typeface="Söhne"/>
              </a:rPr>
              <a:t>Blockchain technology can be used to improve the security and transparency of e-commerce transactions.</a:t>
            </a:r>
          </a:p>
          <a:p>
            <a:pPr marL="285750" indent="-285750" algn="just">
              <a:buFont typeface="Wingdings" panose="05000000000000000000" pitchFamily="2" charset="2"/>
              <a:buChar char="v"/>
            </a:pPr>
            <a:r>
              <a:rPr lang="en-US" b="0" i="0" dirty="0">
                <a:solidFill>
                  <a:schemeClr val="bg2">
                    <a:lumMod val="25000"/>
                  </a:schemeClr>
                </a:solidFill>
                <a:effectLst/>
                <a:latin typeface="Söhne"/>
              </a:rPr>
              <a:t>Social commerce refers to the integration of social media and e-commerce, making it possible for customers to make purchases directly from social media platforms.</a:t>
            </a:r>
          </a:p>
          <a:p>
            <a:pPr marL="285750" indent="-285750" algn="just">
              <a:buFont typeface="Wingdings" panose="05000000000000000000" pitchFamily="2" charset="2"/>
              <a:buChar char="v"/>
            </a:pPr>
            <a:endParaRPr lang="en-US" b="0" i="0" dirty="0">
              <a:solidFill>
                <a:schemeClr val="bg2">
                  <a:lumMod val="25000"/>
                </a:schemeClr>
              </a:solidFill>
              <a:effectLst/>
              <a:latin typeface="Söhne"/>
            </a:endParaRPr>
          </a:p>
          <a:p>
            <a:pPr marL="285750" indent="-285750" algn="just">
              <a:buFont typeface="Wingdings" panose="05000000000000000000" pitchFamily="2" charset="2"/>
              <a:buChar char="v"/>
            </a:pPr>
            <a:endParaRPr lang="en-US" dirty="0">
              <a:solidFill>
                <a:schemeClr val="bg2">
                  <a:lumMod val="25000"/>
                </a:schemeClr>
              </a:solidFill>
            </a:endParaRPr>
          </a:p>
        </p:txBody>
      </p:sp>
    </p:spTree>
    <p:extLst>
      <p:ext uri="{BB962C8B-B14F-4D97-AF65-F5344CB8AC3E}">
        <p14:creationId xmlns:p14="http://schemas.microsoft.com/office/powerpoint/2010/main" val="1434751550"/>
      </p:ext>
    </p:extLst>
  </p:cSld>
  <p:clrMapOvr>
    <a:masterClrMapping/>
  </p:clrMapOvr>
  <mc:AlternateContent xmlns:mc="http://schemas.openxmlformats.org/markup-compatibility/2006">
    <mc:Choice xmlns:p14="http://schemas.microsoft.com/office/powerpoint/2010/main" Requires="p14">
      <p:transition p14:dur="10">
        <p:sndAc>
          <p:stSnd>
            <p:snd r:embed="rId2" name="arrow.wav"/>
          </p:stSnd>
        </p:sndAc>
      </p:transition>
    </mc:Choice>
    <mc:Fallback>
      <p:transition>
        <p:sndAc>
          <p:stSnd>
            <p:snd r:embed="rId2" name="arrow.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6C844B-68E7-BC91-2389-E7023E3B19BA}"/>
              </a:ext>
            </a:extLst>
          </p:cNvPr>
          <p:cNvSpPr txBox="1"/>
          <p:nvPr/>
        </p:nvSpPr>
        <p:spPr>
          <a:xfrm>
            <a:off x="2352583" y="257453"/>
            <a:ext cx="6729273" cy="707886"/>
          </a:xfrm>
          <a:prstGeom prst="rect">
            <a:avLst/>
          </a:prstGeom>
          <a:noFill/>
        </p:spPr>
        <p:txBody>
          <a:bodyPr wrap="square" rtlCol="0">
            <a:spAutoFit/>
          </a:bodyPr>
          <a:lstStyle/>
          <a:p>
            <a:r>
              <a:rPr lang="en-US" sz="4000" b="1" dirty="0">
                <a:solidFill>
                  <a:schemeClr val="bg2">
                    <a:lumMod val="10000"/>
                  </a:schemeClr>
                </a:solidFill>
              </a:rPr>
              <a:t> </a:t>
            </a:r>
            <a:r>
              <a:rPr lang="en-US" sz="4000" dirty="0">
                <a:solidFill>
                  <a:schemeClr val="bg2">
                    <a:lumMod val="10000"/>
                  </a:schemeClr>
                </a:solidFill>
                <a:latin typeface="Söhne"/>
              </a:rPr>
              <a:t>C</a:t>
            </a:r>
            <a:r>
              <a:rPr lang="en-US" sz="4000" b="0" i="0" dirty="0">
                <a:solidFill>
                  <a:schemeClr val="bg2">
                    <a:lumMod val="10000"/>
                  </a:schemeClr>
                </a:solidFill>
                <a:effectLst/>
                <a:latin typeface="Söhne"/>
              </a:rPr>
              <a:t>onclusion</a:t>
            </a:r>
            <a:endParaRPr lang="en-US" sz="4000" b="1" dirty="0">
              <a:solidFill>
                <a:schemeClr val="bg2">
                  <a:lumMod val="10000"/>
                </a:schemeClr>
              </a:solidFill>
            </a:endParaRPr>
          </a:p>
        </p:txBody>
      </p:sp>
      <p:sp>
        <p:nvSpPr>
          <p:cNvPr id="6" name="TextBox 5">
            <a:extLst>
              <a:ext uri="{FF2B5EF4-FFF2-40B4-BE49-F238E27FC236}">
                <a16:creationId xmlns:a16="http://schemas.microsoft.com/office/drawing/2014/main" id="{6245A554-93EA-5988-AD23-97CF5041A8D5}"/>
              </a:ext>
            </a:extLst>
          </p:cNvPr>
          <p:cNvSpPr txBox="1"/>
          <p:nvPr/>
        </p:nvSpPr>
        <p:spPr>
          <a:xfrm>
            <a:off x="0" y="1740023"/>
            <a:ext cx="11825056" cy="369332"/>
          </a:xfrm>
          <a:prstGeom prst="rect">
            <a:avLst/>
          </a:prstGeom>
          <a:noFill/>
        </p:spPr>
        <p:txBody>
          <a:bodyPr wrap="square" rtlCol="0">
            <a:spAutoFit/>
          </a:bodyPr>
          <a:lstStyle/>
          <a:p>
            <a:pPr algn="l"/>
            <a:r>
              <a:rPr lang="en-US" b="0" i="0" dirty="0">
                <a:solidFill>
                  <a:schemeClr val="bg2">
                    <a:lumMod val="25000"/>
                  </a:schemeClr>
                </a:solidFill>
                <a:effectLst/>
                <a:latin typeface="Söhne"/>
              </a:rPr>
              <a:t> </a:t>
            </a:r>
            <a:endParaRPr lang="en-US" dirty="0">
              <a:solidFill>
                <a:schemeClr val="bg2">
                  <a:lumMod val="25000"/>
                </a:schemeClr>
              </a:solidFill>
            </a:endParaRPr>
          </a:p>
        </p:txBody>
      </p:sp>
      <p:sp>
        <p:nvSpPr>
          <p:cNvPr id="9" name="TextBox 8">
            <a:extLst>
              <a:ext uri="{FF2B5EF4-FFF2-40B4-BE49-F238E27FC236}">
                <a16:creationId xmlns:a16="http://schemas.microsoft.com/office/drawing/2014/main" id="{2B712B4D-94EA-099A-C5EB-3AFB229F1C38}"/>
              </a:ext>
            </a:extLst>
          </p:cNvPr>
          <p:cNvSpPr txBox="1"/>
          <p:nvPr/>
        </p:nvSpPr>
        <p:spPr>
          <a:xfrm>
            <a:off x="177553" y="1615737"/>
            <a:ext cx="9259410" cy="2585323"/>
          </a:xfrm>
          <a:prstGeom prst="rect">
            <a:avLst/>
          </a:prstGeom>
          <a:noFill/>
        </p:spPr>
        <p:txBody>
          <a:bodyPr wrap="square" rtlCol="0">
            <a:spAutoFit/>
          </a:bodyPr>
          <a:lstStyle/>
          <a:p>
            <a:pPr algn="just"/>
            <a:r>
              <a:rPr lang="en-US" b="0" i="0" dirty="0">
                <a:solidFill>
                  <a:schemeClr val="bg2">
                    <a:lumMod val="25000"/>
                  </a:schemeClr>
                </a:solidFill>
                <a:effectLst/>
                <a:latin typeface="Söhne"/>
              </a:rPr>
              <a:t> In conclusion, an e-commerce website is a crucial platform for businesses looking to reach a wider audience and expand their sales. It provides customers with a convenient and accessible shopping experience, allowing them to browse and purchase products or services from the comfort of their own homes. To be successful, an e-commerce website must have a user-friendly design, offer a wide range of products, provide secure payment options, and have effective marketing strategies in place to drive traffic and increase conversions. Additionally, it is important to constantly evaluate and improve the site to ensure it meets the changing needs of customers and remains competitive in a rapidly evolving digital market.</a:t>
            </a:r>
          </a:p>
          <a:p>
            <a:pPr algn="just"/>
            <a:r>
              <a:rPr lang="en-US" b="0" i="0" dirty="0">
                <a:solidFill>
                  <a:srgbClr val="374151"/>
                </a:solidFill>
                <a:effectLst/>
                <a:latin typeface="Söhne"/>
              </a:rPr>
              <a:t> </a:t>
            </a:r>
            <a:endParaRPr lang="en-US" dirty="0">
              <a:solidFill>
                <a:schemeClr val="bg2">
                  <a:lumMod val="25000"/>
                </a:schemeClr>
              </a:solidFill>
            </a:endParaRPr>
          </a:p>
        </p:txBody>
      </p:sp>
    </p:spTree>
    <p:extLst>
      <p:ext uri="{BB962C8B-B14F-4D97-AF65-F5344CB8AC3E}">
        <p14:creationId xmlns:p14="http://schemas.microsoft.com/office/powerpoint/2010/main" val="3000680198"/>
      </p:ext>
    </p:extLst>
  </p:cSld>
  <p:clrMapOvr>
    <a:masterClrMapping/>
  </p:clrMapOvr>
  <mc:AlternateContent xmlns:mc="http://schemas.openxmlformats.org/markup-compatibility/2006">
    <mc:Choice xmlns:p14="http://schemas.microsoft.com/office/powerpoint/2010/main" Requires="p14">
      <p:transition p14:dur="10">
        <p:sndAc>
          <p:stSnd>
            <p:snd r:embed="rId2" name="arrow.wav"/>
          </p:stSnd>
        </p:sndAc>
      </p:transition>
    </mc:Choice>
    <mc:Fallback>
      <p:transition>
        <p:sndAc>
          <p:stSnd>
            <p:snd r:embed="rId2" name="arrow.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p:txBody>
          <a:bodyPr/>
          <a:lstStyle/>
          <a:p>
            <a:r>
              <a:rPr lang="en-US" sz="7200" dirty="0"/>
              <a:t>Thank you </a:t>
            </a:r>
          </a:p>
        </p:txBody>
      </p:sp>
    </p:spTree>
    <p:extLst>
      <p:ext uri="{BB962C8B-B14F-4D97-AF65-F5344CB8AC3E}">
        <p14:creationId xmlns:p14="http://schemas.microsoft.com/office/powerpoint/2010/main" val="2577936335"/>
      </p:ext>
    </p:extLst>
  </p:cSld>
  <p:clrMapOvr>
    <a:masterClrMapping/>
  </p:clrMapOvr>
  <mc:AlternateContent xmlns:mc="http://schemas.openxmlformats.org/markup-compatibility/2006">
    <mc:Choice xmlns:p14="http://schemas.microsoft.com/office/powerpoint/2010/main" Requires="p14">
      <p:transition p14:dur="10">
        <p:sndAc>
          <p:stSnd>
            <p:snd r:embed="rId2" name="arrow.wav"/>
          </p:stSnd>
        </p:sndAc>
      </p:transition>
    </mc:Choice>
    <mc:Fallback>
      <p:transition>
        <p:sndAc>
          <p:stSnd>
            <p:snd r:embed="rId2" name="arrow.wav"/>
          </p:stSnd>
        </p:sndAc>
      </p:transition>
    </mc:Fallback>
  </mc:AlternateContent>
</p:sld>
</file>

<file path=ppt/theme/theme1.xml><?xml version="1.0" encoding="utf-8"?>
<a:theme xmlns:a="http://schemas.openxmlformats.org/drawingml/2006/main" name="Office Theme">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s_Organic_Presentation_Win32_SW_v10.potx" id="{6F7A4518-677F-49D0-AD76-8F0F7DEFB1E5}" vid="{F577DF72-62B0-42B0-B34E-786789A7979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{CD8426D6-F70C-4851-BCCC-CDBA82881DF0}tf11964407_win32</Template>
  <TotalTime>89</TotalTime>
  <Words>607</Words>
  <Application>Microsoft Office PowerPoint</Application>
  <PresentationFormat>Widescreen</PresentationFormat>
  <Paragraphs>47</Paragraphs>
  <Slides>8</Slides>
  <Notes>3</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9" baseType="lpstr">
      <vt:lpstr>Arial</vt:lpstr>
      <vt:lpstr>Arial</vt:lpstr>
      <vt:lpstr>Calibri</vt:lpstr>
      <vt:lpstr>Courier New</vt:lpstr>
      <vt:lpstr>Gill Sans Nova</vt:lpstr>
      <vt:lpstr>Gill Sans Nova Light</vt:lpstr>
      <vt:lpstr>Sagona Book</vt:lpstr>
      <vt:lpstr>Söhne</vt:lpstr>
      <vt:lpstr>Wingdings</vt:lpstr>
      <vt:lpstr>Office Theme</vt:lpstr>
      <vt:lpstr>Packager Shell Object</vt:lpstr>
      <vt:lpstr>Web Development Project</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Development Project</dc:title>
  <dc:creator>adarsh tamang</dc:creator>
  <cp:lastModifiedBy>adarsh tamang</cp:lastModifiedBy>
  <cp:revision>4</cp:revision>
  <dcterms:created xsi:type="dcterms:W3CDTF">2023-02-01T10:00:37Z</dcterms:created>
  <dcterms:modified xsi:type="dcterms:W3CDTF">2023-02-04T07:47:39Z</dcterms:modified>
</cp:coreProperties>
</file>